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441" r:id="rId5"/>
    <p:sldId id="442" r:id="rId6"/>
    <p:sldId id="343" r:id="rId7"/>
    <p:sldId id="443" r:id="rId8"/>
    <p:sldId id="444" r:id="rId9"/>
    <p:sldId id="445" r:id="rId10"/>
    <p:sldId id="380" r:id="rId11"/>
    <p:sldId id="547" r:id="rId12"/>
    <p:sldId id="545" r:id="rId13"/>
    <p:sldId id="553" r:id="rId14"/>
    <p:sldId id="554" r:id="rId15"/>
    <p:sldId id="551" r:id="rId16"/>
    <p:sldId id="550" r:id="rId17"/>
    <p:sldId id="34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A58C1-CBDF-4949-B203-B687657016C8}" v="121" dt="2024-04-11T11:29:55"/>
    <p1510:client id="{74CAD4EE-5FCF-4D96-BFBD-3B81665D3378}" v="21" dt="2024-04-11T11:50:36.697"/>
    <p1510:client id="{B513B40F-E32B-40C0-846D-34175256695E}" v="4" dt="2024-04-11T11:55:34.229"/>
    <p1510:client id="{D7977359-0775-4043-9DCC-F13F5256A070}" v="58" dt="2024-04-11T11:12:23.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lIns="91440" tIns="45720" rIns="91440" bIns="45720" anchor="t">
            <a:spAutoFit/>
          </a:bodyPr>
          <a:lstStyle/>
          <a:p>
            <a:pPr>
              <a:spcAft>
                <a:spcPts val="200"/>
              </a:spcAft>
            </a:pPr>
            <a:r>
              <a:rPr lang="en-US" sz="1100" dirty="0">
                <a:solidFill>
                  <a:schemeClr val="bg1"/>
                </a:solidFill>
              </a:rPr>
              <a:t>Name: </a:t>
            </a:r>
            <a:r>
              <a:rPr lang="en-US" sz="1100" dirty="0" err="1">
                <a:solidFill>
                  <a:schemeClr val="bg1"/>
                </a:solidFill>
              </a:rPr>
              <a:t>Chitharanjani</a:t>
            </a:r>
            <a:r>
              <a:rPr lang="en-US" sz="1100" dirty="0">
                <a:solidFill>
                  <a:schemeClr val="bg1"/>
                </a:solidFill>
              </a:rPr>
              <a:t> K</a:t>
            </a:r>
          </a:p>
          <a:p>
            <a:pPr marR="0" lvl="0" rtl="0">
              <a:lnSpc>
                <a:spcPct val="100000"/>
              </a:lnSpc>
              <a:spcBef>
                <a:spcPts val="0"/>
              </a:spcBef>
              <a:spcAft>
                <a:spcPts val="200"/>
              </a:spcAft>
            </a:pPr>
            <a:r>
              <a:rPr lang="en-US" sz="1100" b="0" i="0" u="none" strike="noStrike" cap="none">
                <a:solidFill>
                  <a:schemeClr val="bg1"/>
                </a:solidFill>
                <a:latin typeface="Arial"/>
                <a:ea typeface="Arial"/>
                <a:cs typeface="Arial"/>
                <a:sym typeface="Arial"/>
              </a:rPr>
              <a:t>NM Id: </a:t>
            </a:r>
            <a:r>
              <a:rPr lang="en-US" sz="1100">
                <a:solidFill>
                  <a:schemeClr val="bg1"/>
                </a:solidFill>
              </a:rPr>
              <a:t>au922221104010</a:t>
            </a:r>
            <a:endParaRPr lang="en-US" sz="1100" b="0" i="0" u="none" strike="noStrike" cap="none">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Theni </a:t>
            </a:r>
            <a:r>
              <a:rPr lang="en-US" sz="1100" dirty="0" err="1">
                <a:solidFill>
                  <a:schemeClr val="bg1"/>
                </a:solidFill>
              </a:rPr>
              <a:t>kammavar</a:t>
            </a:r>
            <a:r>
              <a:rPr lang="en-US" sz="1100" dirty="0">
                <a:solidFill>
                  <a:schemeClr val="bg1"/>
                </a:solidFill>
              </a:rPr>
              <a:t> </a:t>
            </a:r>
            <a:r>
              <a:rPr lang="en-US" sz="1100" dirty="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A82E3194-CFED-B17C-D641-FF5E0DCE75D4}"/>
              </a:ext>
            </a:extLst>
          </p:cNvPr>
          <p:cNvPicPr>
            <a:picLocks noChangeAspect="1"/>
          </p:cNvPicPr>
          <p:nvPr/>
        </p:nvPicPr>
        <p:blipFill>
          <a:blip r:embed="rId3"/>
          <a:stretch>
            <a:fillRect/>
          </a:stretch>
        </p:blipFill>
        <p:spPr>
          <a:xfrm>
            <a:off x="1110650" y="894990"/>
            <a:ext cx="6329633" cy="3558397"/>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D60BF3FB-87F9-CFEE-2111-3345C1C686B7}"/>
              </a:ext>
            </a:extLst>
          </p:cNvPr>
          <p:cNvPicPr>
            <a:picLocks noChangeAspect="1"/>
          </p:cNvPicPr>
          <p:nvPr/>
        </p:nvPicPr>
        <p:blipFill>
          <a:blip r:embed="rId3"/>
          <a:stretch>
            <a:fillRect/>
          </a:stretch>
        </p:blipFill>
        <p:spPr>
          <a:xfrm>
            <a:off x="1067518" y="894990"/>
            <a:ext cx="7008963" cy="3871104"/>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33907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endParaRPr lang="en-US"/>
          </a:p>
          <a:p>
            <a:pPr algn="just"/>
            <a:r>
              <a:rPr lang="en-GB" b="1" dirty="0"/>
              <a:t>Cost-Effectiveness</a:t>
            </a:r>
            <a:r>
              <a:rPr lang="en-GB" dirty="0"/>
              <a:t>: Online voting can potentially reduce the costs associated with traditional paper-based voting systems, such as printing ballots, staffing polling stations, and transportation of election materials.</a:t>
            </a:r>
            <a:endParaRPr lang="en-GB"/>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lgn="just">
              <a:spcAft>
                <a:spcPts val="800"/>
              </a:spcAft>
              <a:buClr>
                <a:srgbClr val="213163"/>
              </a:buClr>
              <a:buFont typeface="Arial" panose="020B0604020202020204" pitchFamily="34" charset="0"/>
              <a:buChar char="•"/>
            </a:pPr>
            <a:r>
              <a:rPr lang="en-US" dirty="0"/>
              <a:t>Our project represents a significant advancement in online voting application.</a:t>
            </a:r>
            <a:endParaRPr lang="en-US"/>
          </a:p>
          <a:p>
            <a:pPr marL="173355" indent="-173355" algn="just">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a:t>
            </a:r>
            <a:r>
              <a:rPr lang="en-GB"/>
              <a:t> </a:t>
            </a:r>
          </a:p>
          <a:p>
            <a:pPr marL="173355" indent="-173355" algn="just">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15685" y="1043636"/>
            <a:ext cx="4605171" cy="2728922"/>
          </a:xfrm>
          <a:prstGeom prst="rect">
            <a:avLst/>
          </a:prstGeom>
          <a:noFill/>
          <a:ln>
            <a:noFill/>
          </a:ln>
        </p:spPr>
        <p:txBody>
          <a:bodyPr spcFirstLastPara="1" wrap="square" lIns="91425" tIns="91425" rIns="91425" bIns="91425" anchor="t" anchorCtr="0">
            <a:spAutoFit/>
          </a:bodyPr>
          <a:lstStyle/>
          <a:p>
            <a:pPr marL="173355" indent="-173355">
              <a:spcAft>
                <a:spcPts val="800"/>
              </a:spcAft>
              <a:buClr>
                <a:srgbClr val="213163"/>
              </a:buClr>
              <a:buFont typeface="Arial" panose="020B0604020202020204" pitchFamily="34" charset="0"/>
              <a:buChar char="•"/>
            </a:pPr>
            <a:r>
              <a:rPr lang="en-US" dirty="0"/>
              <a:t>Abstract</a:t>
            </a:r>
            <a:endParaRPr lang="en-US"/>
          </a:p>
          <a:p>
            <a:pPr marL="173355" indent="-173355">
              <a:spcAft>
                <a:spcPts val="800"/>
              </a:spcAft>
              <a:buClr>
                <a:srgbClr val="213163"/>
              </a:buClr>
              <a:buFont typeface="Arial" panose="020B0604020202020204" pitchFamily="34" charset="0"/>
              <a:buChar char="•"/>
            </a:pPr>
            <a:r>
              <a:rPr lang="en-US" dirty="0"/>
              <a:t>Problem Statement</a:t>
            </a:r>
          </a:p>
          <a:p>
            <a:pPr marL="173355" indent="-173355">
              <a:spcAft>
                <a:spcPts val="800"/>
              </a:spcAft>
              <a:buClr>
                <a:srgbClr val="213163"/>
              </a:buClr>
              <a:buFont typeface="Arial" panose="020B0604020202020204" pitchFamily="34" charset="0"/>
              <a:buChar char="•"/>
            </a:pPr>
            <a:r>
              <a:rPr lang="en-US" dirty="0"/>
              <a:t>Aims, Objective &amp; Proposed System/Solution </a:t>
            </a:r>
          </a:p>
          <a:p>
            <a:pPr marL="173355" indent="-173355">
              <a:spcAft>
                <a:spcPts val="800"/>
              </a:spcAft>
              <a:buClr>
                <a:srgbClr val="213163"/>
              </a:buClr>
              <a:buFont typeface="Arial" panose="020B0604020202020204" pitchFamily="34" charset="0"/>
              <a:buChar char="•"/>
            </a:pPr>
            <a:r>
              <a:rPr lang="en-US" dirty="0"/>
              <a:t>System Deployment Approach</a:t>
            </a:r>
          </a:p>
          <a:p>
            <a:pPr marL="173355" indent="-173355">
              <a:spcAft>
                <a:spcPts val="800"/>
              </a:spcAft>
              <a:buClr>
                <a:srgbClr val="213163"/>
              </a:buClr>
              <a:buFont typeface="Arial" panose="020B0604020202020204" pitchFamily="34" charset="0"/>
              <a:buChar char="•"/>
            </a:pPr>
            <a:r>
              <a:rPr lang="en-US" dirty="0"/>
              <a:t>Model Development &amp; Algorithm</a:t>
            </a:r>
          </a:p>
          <a:p>
            <a:pPr marL="173355" indent="-173355">
              <a:spcAft>
                <a:spcPts val="800"/>
              </a:spcAft>
              <a:buClr>
                <a:srgbClr val="213163"/>
              </a:buClr>
              <a:buFont typeface="Arial" panose="020B0604020202020204" pitchFamily="34" charset="0"/>
              <a:buChar char="•"/>
            </a:pPr>
            <a:r>
              <a:rPr lang="en-US" dirty="0"/>
              <a:t>Future Scope</a:t>
            </a:r>
          </a:p>
          <a:p>
            <a:pPr marL="173355" indent="-173355">
              <a:spcAft>
                <a:spcPts val="800"/>
              </a:spcAft>
              <a:buClr>
                <a:srgbClr val="213163"/>
              </a:buClr>
              <a:buFont typeface="Arial" panose="020B0604020202020204" pitchFamily="34" charset="0"/>
              <a:buChar char="•"/>
            </a:pPr>
            <a:r>
              <a:rPr lang="en-US" dirty="0"/>
              <a:t>Conclusion</a:t>
            </a:r>
          </a:p>
          <a:p>
            <a:pPr marL="173355" indent="-173355">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just"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pPr algn="just"/>
            <a:r>
              <a:rPr lang="en-GB" b="1" dirty="0"/>
              <a:t>User-friendly Interface</a:t>
            </a:r>
            <a:r>
              <a:rPr lang="en-GB" dirty="0"/>
              <a:t>: Ensure the app has an intuitive and easy-to-use interface for all users, regardless of their technological expertise.</a:t>
            </a:r>
            <a:endParaRPr lang="en-US"/>
          </a:p>
          <a:p>
            <a:pPr algn="just"/>
            <a:endParaRPr lang="en-GB"/>
          </a:p>
          <a:p>
            <a:pPr algn="just"/>
            <a:r>
              <a:rPr lang="en-GB" b="1" dirty="0"/>
              <a:t>Secure Authentication</a:t>
            </a:r>
            <a:r>
              <a:rPr lang="en-GB" dirty="0"/>
              <a:t>: Implement robust authentication methods to verify the identity of voters and prevent fraudulent activities.</a:t>
            </a:r>
            <a:endParaRPr lang="en-GB"/>
          </a:p>
          <a:p>
            <a:pPr algn="just"/>
            <a:endParaRPr lang="en-GB"/>
          </a:p>
          <a:p>
            <a:pPr algn="just"/>
            <a:r>
              <a:rPr lang="en-GB" b="1" dirty="0"/>
              <a:t>Transparent Voting Process</a:t>
            </a:r>
            <a:r>
              <a:rPr lang="en-GB" dirty="0"/>
              <a:t>: Provide transparency throughout the voting process, including clear instructions, candidate information, and real-time updates on voting progress.</a:t>
            </a:r>
            <a:endParaRPr lang="en-GB"/>
          </a:p>
          <a:p>
            <a:pPr algn="just"/>
            <a:endParaRPr lang="en-GB"/>
          </a:p>
          <a:p>
            <a:pPr algn="just"/>
            <a:r>
              <a:rPr lang="en-GB" b="1" dirty="0"/>
              <a:t>Accessibility</a:t>
            </a:r>
            <a:r>
              <a:rPr lang="en-GB" dirty="0"/>
              <a:t>: Ensure the app is accessible to all users, including those with disabilities, by incorporating features like screen readers and adjustable font sizes.</a:t>
            </a:r>
            <a:endParaRPr lang="en-GB"/>
          </a:p>
          <a:p>
            <a:pPr algn="just"/>
            <a:endParaRPr lang="en-GB"/>
          </a:p>
          <a:p>
            <a:pPr algn="just"/>
            <a:r>
              <a:rPr lang="en-GB" b="1" dirty="0"/>
              <a:t>Reliability</a:t>
            </a:r>
            <a:r>
              <a:rPr lang="en-GB" dirty="0"/>
              <a:t>: Maintain a reliable voting system that can handle high traffic volumes without crashing or experiencing significant downtime.</a:t>
            </a:r>
            <a:endParaRPr lang="en-GB"/>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lgn="just">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a:t>
            </a:r>
            <a:r>
              <a:rPr lang="en-GB"/>
              <a:t> </a:t>
            </a:r>
            <a:endParaRPr lang="en-US"/>
          </a:p>
          <a:p>
            <a:pPr marL="173355" indent="-173355" algn="just">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a:extLst>
              <a:ext uri="{FF2B5EF4-FFF2-40B4-BE49-F238E27FC236}">
                <a16:creationId xmlns:a16="http://schemas.microsoft.com/office/drawing/2014/main" id="{0F3582EA-6654-C6B1-8602-9C75C7479A72}"/>
              </a:ext>
            </a:extLst>
          </p:cNvPr>
          <p:cNvPicPr>
            <a:picLocks noChangeAspect="1"/>
          </p:cNvPicPr>
          <p:nvPr/>
        </p:nvPicPr>
        <p:blipFill>
          <a:blip r:embed="rId3"/>
          <a:stretch>
            <a:fillRect/>
          </a:stretch>
        </p:blipFill>
        <p:spPr>
          <a:xfrm>
            <a:off x="1078302" y="733245"/>
            <a:ext cx="6782519" cy="3849538"/>
          </a:xfrm>
          <a:prstGeom prst="rect">
            <a:avLst/>
          </a:prstGeom>
        </p:spPr>
      </p:pic>
    </p:spTree>
    <p:extLst>
      <p:ext uri="{BB962C8B-B14F-4D97-AF65-F5344CB8AC3E}">
        <p14:creationId xmlns:p14="http://schemas.microsoft.com/office/powerpoint/2010/main" val="2008025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641</TotalTime>
  <Words>776</Words>
  <Application>Microsoft Office PowerPoint</Application>
  <PresentationFormat>On-screen Show (16:9)</PresentationFormat>
  <Paragraphs>86</Paragraphs>
  <Slides>14</Slides>
  <Notes>14</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Velmurukan M</cp:lastModifiedBy>
  <cp:revision>237</cp:revision>
  <dcterms:modified xsi:type="dcterms:W3CDTF">2024-04-11T11:58:23Z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